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01"/>
  </p:normalViewPr>
  <p:slideViewPr>
    <p:cSldViewPr snapToGrid="0">
      <p:cViewPr varScale="1">
        <p:scale>
          <a:sx n="84" d="100"/>
          <a:sy n="84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132C7-FF2B-6660-3A7E-548A2DE0A4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BCE69A-93D2-C2EA-E601-4374F75F3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DF7B54-8859-39A2-8EDE-961E2531F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571A81-6B15-4AD9-C865-FF00A8855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A659CB-8D2C-5DD3-1B80-7BD1AB969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24144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31386-2A3C-D1F8-C445-E45775C6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04C46BC-2F40-A9F5-688A-A1C290AC2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F2F01-D434-834F-7196-47F213D2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03892C-4A48-5DF9-706C-3D32DA94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28C94-B7C3-9E0C-3C95-9CB96A76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5164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FE895B1-4B13-CAF8-380F-BB11C71903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314D9D-D5A7-D886-F9B9-92B251E7F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C46795-B669-2CBB-B6BD-39115A562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BE1EBF-8B81-BE70-F71A-3A424FCA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D3E665-BB1B-0A68-C2D1-FF79AA0ED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1358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634B2-7AE2-D4EF-ED9D-E25275EA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52CF34-A00D-1EE5-D68D-D123902C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A0B2-49AE-1C0F-6DA1-BE8F98ED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46A851-563F-4000-D2CA-16B11511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10A19-4E41-1D69-19DE-28F7BF95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123078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8B62B-8300-A502-4645-EA3860F81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23E4CA-7A34-119F-2DD4-00D579F29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BE0A6-B9FB-2A93-D59F-745C417D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85E990-70B1-89B6-7AB4-B9C9E0B3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7D195-88DB-82DF-C72B-DD3E388B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51413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84471-F52B-8B80-4BD4-721ABE4E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B2F995-FAF1-10F1-1544-E3BC4E712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B0257BB-6633-D801-0DA5-183B115766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071727-C8A7-F3BF-771D-5E1E7797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46652-66D6-4332-4CE2-665503E20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B00CA6-EB84-17FA-3D79-C73D452F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4350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6DAC6-E33F-7F62-1FC9-D971BAFBC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EE6195-2399-FE05-759B-65E18E516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399DA3-B23F-0F26-886C-59DD882D4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DF78C41-96BF-D790-8343-1D9344962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F206F2-D941-5819-AA8E-7CD915136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80A46A-10E0-B828-ACE1-0DF65C631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77F384-1884-2527-81EC-3559E456B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85FDDC-5F7B-80AA-CD85-B079F245B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163554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D77D43-75C9-50E5-A12B-0F67818E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F1B3F9-25F5-1349-A84A-2EBC27AC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BCE727F-BE4C-B924-1812-B4E5F0FC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FC4EEF-6A61-4166-A901-07F913D30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3966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BC9C62-0650-C00D-75B4-9976F5B5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272C3B-8A04-78C5-2627-CE53CEFD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581B2C-1B9B-86FF-D787-591DBC7F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64899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4EB0D-4B23-23A2-B764-DD0879CC4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66418-D83A-C53E-DC8B-7353320F9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8865F8-6E8C-BC05-C3AD-E290F4610B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DAEC85-0B86-B64B-C764-2CB162DC4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D94325-D5DD-ED61-0F6E-9324F3F86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E778B1-CDC2-F809-DCF1-54598FDE8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1794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05E4-FB37-5339-1BA5-97922C3AB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D116F97-A113-EA54-94E4-F72BDD5E8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C86425-1D9B-2F5C-4981-507685629B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826F50-F809-25FD-2C08-9C5B68D2E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49BBD5-B96D-CD47-37E0-963F57F2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1397DE-6E7B-F18F-96C1-FFF2306FB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26317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ABCE29-8E15-6BAB-4840-00A5E80B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DFE6E0-C205-1199-3C16-F5E56DEA0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7617F0-D13D-7A64-0CB6-4341167C38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53570-7429-5849-BE87-57604F7C0E67}" type="datetimeFigureOut">
              <a:rPr kumimoji="1" lang="ko-US" altLang="en-US" smtClean="0"/>
              <a:t>2/19/23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50804C-2781-DDEC-6553-2B50C38EE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668CB1-2E7A-82D3-CF97-8BF493373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FFE79-A941-3D4A-A321-9828BA6B0CFD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00131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investing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0BCDCE7-03A4-438B-9B4A-0F5E37C4C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7" y="456020"/>
            <a:ext cx="6737282" cy="6032228"/>
          </a:xfrm>
          <a:custGeom>
            <a:avLst/>
            <a:gdLst>
              <a:gd name="connsiteX0" fmla="*/ 3069307 w 6737282"/>
              <a:gd name="connsiteY0" fmla="*/ 4550727 h 6032228"/>
              <a:gd name="connsiteX1" fmla="*/ 3741218 w 6737282"/>
              <a:gd name="connsiteY1" fmla="*/ 4550727 h 6032228"/>
              <a:gd name="connsiteX2" fmla="*/ 3772850 w 6737282"/>
              <a:gd name="connsiteY2" fmla="*/ 4554928 h 6032228"/>
              <a:gd name="connsiteX3" fmla="*/ 3794605 w 6737282"/>
              <a:gd name="connsiteY3" fmla="*/ 4564050 h 6032228"/>
              <a:gd name="connsiteX4" fmla="*/ 3781310 w 6737282"/>
              <a:gd name="connsiteY4" fmla="*/ 4587045 h 6032228"/>
              <a:gd name="connsiteX5" fmla="*/ 3310252 w 6737282"/>
              <a:gd name="connsiteY5" fmla="*/ 5401750 h 6032228"/>
              <a:gd name="connsiteX6" fmla="*/ 3029607 w 6737282"/>
              <a:gd name="connsiteY6" fmla="*/ 5564857 h 6032228"/>
              <a:gd name="connsiteX7" fmla="*/ 2804017 w 6737282"/>
              <a:gd name="connsiteY7" fmla="*/ 5564857 h 6032228"/>
              <a:gd name="connsiteX8" fmla="*/ 2777701 w 6737282"/>
              <a:gd name="connsiteY8" fmla="*/ 5564857 h 6032228"/>
              <a:gd name="connsiteX9" fmla="*/ 2752589 w 6737282"/>
              <a:gd name="connsiteY9" fmla="*/ 5521614 h 6032228"/>
              <a:gd name="connsiteX10" fmla="*/ 2629590 w 6737282"/>
              <a:gd name="connsiteY10" fmla="*/ 5309799 h 6032228"/>
              <a:gd name="connsiteX11" fmla="*/ 2629590 w 6737282"/>
              <a:gd name="connsiteY11" fmla="*/ 5191240 h 6032228"/>
              <a:gd name="connsiteX12" fmla="*/ 2966272 w 6737282"/>
              <a:gd name="connsiteY12" fmla="*/ 4611452 h 6032228"/>
              <a:gd name="connsiteX13" fmla="*/ 3069307 w 6737282"/>
              <a:gd name="connsiteY13" fmla="*/ 4550727 h 6032228"/>
              <a:gd name="connsiteX14" fmla="*/ 1224899 w 6737282"/>
              <a:gd name="connsiteY14" fmla="*/ 1805663 h 6032228"/>
              <a:gd name="connsiteX15" fmla="*/ 3029607 w 6737282"/>
              <a:gd name="connsiteY15" fmla="*/ 1805663 h 6032228"/>
              <a:gd name="connsiteX16" fmla="*/ 3310252 w 6737282"/>
              <a:gd name="connsiteY16" fmla="*/ 1968768 h 6032228"/>
              <a:gd name="connsiteX17" fmla="*/ 4210657 w 6737282"/>
              <a:gd name="connsiteY17" fmla="*/ 3526038 h 6032228"/>
              <a:gd name="connsiteX18" fmla="*/ 4210657 w 6737282"/>
              <a:gd name="connsiteY18" fmla="*/ 3844482 h 6032228"/>
              <a:gd name="connsiteX19" fmla="*/ 3876331 w 6737282"/>
              <a:gd name="connsiteY19" fmla="*/ 4422707 h 6032228"/>
              <a:gd name="connsiteX20" fmla="*/ 3848154 w 6737282"/>
              <a:gd name="connsiteY20" fmla="*/ 4471437 h 6032228"/>
              <a:gd name="connsiteX21" fmla="*/ 3849146 w 6737282"/>
              <a:gd name="connsiteY21" fmla="*/ 4471853 h 6032228"/>
              <a:gd name="connsiteX22" fmla="*/ 3898870 w 6737282"/>
              <a:gd name="connsiteY22" fmla="*/ 4522003 h 6032228"/>
              <a:gd name="connsiteX23" fmla="*/ 4277006 w 6737282"/>
              <a:gd name="connsiteY23" fmla="*/ 5175999 h 6032228"/>
              <a:gd name="connsiteX24" fmla="*/ 4277006 w 6737282"/>
              <a:gd name="connsiteY24" fmla="*/ 5309735 h 6032228"/>
              <a:gd name="connsiteX25" fmla="*/ 3898870 w 6737282"/>
              <a:gd name="connsiteY25" fmla="*/ 5963729 h 6032228"/>
              <a:gd name="connsiteX26" fmla="*/ 3781007 w 6737282"/>
              <a:gd name="connsiteY26" fmla="*/ 6032228 h 6032228"/>
              <a:gd name="connsiteX27" fmla="*/ 3023096 w 6737282"/>
              <a:gd name="connsiteY27" fmla="*/ 6032228 h 6032228"/>
              <a:gd name="connsiteX28" fmla="*/ 2906872 w 6737282"/>
              <a:gd name="connsiteY28" fmla="*/ 5963729 h 6032228"/>
              <a:gd name="connsiteX29" fmla="*/ 2703170 w 6737282"/>
              <a:gd name="connsiteY29" fmla="*/ 5612942 h 6032228"/>
              <a:gd name="connsiteX30" fmla="*/ 2680159 w 6737282"/>
              <a:gd name="connsiteY30" fmla="*/ 5573313 h 6032228"/>
              <a:gd name="connsiteX31" fmla="*/ 2698265 w 6737282"/>
              <a:gd name="connsiteY31" fmla="*/ 5573313 h 6032228"/>
              <a:gd name="connsiteX32" fmla="*/ 2783846 w 6737282"/>
              <a:gd name="connsiteY32" fmla="*/ 5573313 h 6032228"/>
              <a:gd name="connsiteX33" fmla="*/ 2821023 w 6737282"/>
              <a:gd name="connsiteY33" fmla="*/ 5637336 h 6032228"/>
              <a:gd name="connsiteX34" fmla="*/ 2963060 w 6737282"/>
              <a:gd name="connsiteY34" fmla="*/ 5881934 h 6032228"/>
              <a:gd name="connsiteX35" fmla="*/ 3066097 w 6737282"/>
              <a:gd name="connsiteY35" fmla="*/ 5942660 h 6032228"/>
              <a:gd name="connsiteX36" fmla="*/ 3738008 w 6737282"/>
              <a:gd name="connsiteY36" fmla="*/ 5942660 h 6032228"/>
              <a:gd name="connsiteX37" fmla="*/ 3842494 w 6737282"/>
              <a:gd name="connsiteY37" fmla="*/ 5881934 h 6032228"/>
              <a:gd name="connsiteX38" fmla="*/ 4177724 w 6737282"/>
              <a:gd name="connsiteY38" fmla="*/ 5302148 h 6032228"/>
              <a:gd name="connsiteX39" fmla="*/ 4177724 w 6737282"/>
              <a:gd name="connsiteY39" fmla="*/ 5183586 h 6032228"/>
              <a:gd name="connsiteX40" fmla="*/ 3842494 w 6737282"/>
              <a:gd name="connsiteY40" fmla="*/ 4603800 h 6032228"/>
              <a:gd name="connsiteX41" fmla="*/ 3798414 w 6737282"/>
              <a:gd name="connsiteY41" fmla="*/ 4559340 h 6032228"/>
              <a:gd name="connsiteX42" fmla="*/ 3793313 w 6737282"/>
              <a:gd name="connsiteY42" fmla="*/ 4557203 h 6032228"/>
              <a:gd name="connsiteX43" fmla="*/ 3820657 w 6737282"/>
              <a:gd name="connsiteY43" fmla="*/ 4509913 h 6032228"/>
              <a:gd name="connsiteX44" fmla="*/ 3840991 w 6737282"/>
              <a:gd name="connsiteY44" fmla="*/ 4474742 h 6032228"/>
              <a:gd name="connsiteX45" fmla="*/ 3819900 w 6737282"/>
              <a:gd name="connsiteY45" fmla="*/ 4465898 h 6032228"/>
              <a:gd name="connsiteX46" fmla="*/ 3784219 w 6737282"/>
              <a:gd name="connsiteY46" fmla="*/ 4461158 h 6032228"/>
              <a:gd name="connsiteX47" fmla="*/ 3026307 w 6737282"/>
              <a:gd name="connsiteY47" fmla="*/ 4461158 h 6032228"/>
              <a:gd name="connsiteX48" fmla="*/ 2910084 w 6737282"/>
              <a:gd name="connsiteY48" fmla="*/ 4529655 h 6032228"/>
              <a:gd name="connsiteX49" fmla="*/ 2530310 w 6737282"/>
              <a:gd name="connsiteY49" fmla="*/ 5183651 h 6032228"/>
              <a:gd name="connsiteX50" fmla="*/ 2530310 w 6737282"/>
              <a:gd name="connsiteY50" fmla="*/ 5317387 h 6032228"/>
              <a:gd name="connsiteX51" fmla="*/ 2655664 w 6737282"/>
              <a:gd name="connsiteY51" fmla="*/ 5533256 h 6032228"/>
              <a:gd name="connsiteX52" fmla="*/ 2674015 w 6737282"/>
              <a:gd name="connsiteY52" fmla="*/ 5564857 h 6032228"/>
              <a:gd name="connsiteX53" fmla="*/ 2589005 w 6737282"/>
              <a:gd name="connsiteY53" fmla="*/ 5564857 h 6032228"/>
              <a:gd name="connsiteX54" fmla="*/ 1224899 w 6737282"/>
              <a:gd name="connsiteY54" fmla="*/ 5564857 h 6032228"/>
              <a:gd name="connsiteX55" fmla="*/ 948151 w 6737282"/>
              <a:gd name="connsiteY55" fmla="*/ 5401750 h 6032228"/>
              <a:gd name="connsiteX56" fmla="*/ 43851 w 6737282"/>
              <a:gd name="connsiteY56" fmla="*/ 3844482 h 6032228"/>
              <a:gd name="connsiteX57" fmla="*/ 43851 w 6737282"/>
              <a:gd name="connsiteY57" fmla="*/ 3526038 h 6032228"/>
              <a:gd name="connsiteX58" fmla="*/ 948151 w 6737282"/>
              <a:gd name="connsiteY58" fmla="*/ 1968768 h 6032228"/>
              <a:gd name="connsiteX59" fmla="*/ 1224899 w 6737282"/>
              <a:gd name="connsiteY59" fmla="*/ 1805663 h 6032228"/>
              <a:gd name="connsiteX60" fmla="*/ 4371720 w 6737282"/>
              <a:gd name="connsiteY60" fmla="*/ 257854 h 6032228"/>
              <a:gd name="connsiteX61" fmla="*/ 5796146 w 6737282"/>
              <a:gd name="connsiteY61" fmla="*/ 257854 h 6032228"/>
              <a:gd name="connsiteX62" fmla="*/ 5999634 w 6737282"/>
              <a:gd name="connsiteY62" fmla="*/ 374270 h 6032228"/>
              <a:gd name="connsiteX63" fmla="*/ 6711846 w 6737282"/>
              <a:gd name="connsiteY63" fmla="*/ 1628971 h 6032228"/>
              <a:gd name="connsiteX64" fmla="*/ 6711846 w 6737282"/>
              <a:gd name="connsiteY64" fmla="*/ 1870427 h 6032228"/>
              <a:gd name="connsiteX65" fmla="*/ 5999634 w 6737282"/>
              <a:gd name="connsiteY65" fmla="*/ 3125126 h 6032228"/>
              <a:gd name="connsiteX66" fmla="*/ 5796146 w 6737282"/>
              <a:gd name="connsiteY66" fmla="*/ 3241542 h 6032228"/>
              <a:gd name="connsiteX67" fmla="*/ 4371720 w 6737282"/>
              <a:gd name="connsiteY67" fmla="*/ 3241542 h 6032228"/>
              <a:gd name="connsiteX68" fmla="*/ 4168233 w 6737282"/>
              <a:gd name="connsiteY68" fmla="*/ 3125126 h 6032228"/>
              <a:gd name="connsiteX69" fmla="*/ 3456020 w 6737282"/>
              <a:gd name="connsiteY69" fmla="*/ 1870427 h 6032228"/>
              <a:gd name="connsiteX70" fmla="*/ 3456020 w 6737282"/>
              <a:gd name="connsiteY70" fmla="*/ 1628971 h 6032228"/>
              <a:gd name="connsiteX71" fmla="*/ 4168233 w 6737282"/>
              <a:gd name="connsiteY71" fmla="*/ 374270 h 6032228"/>
              <a:gd name="connsiteX72" fmla="*/ 4371720 w 6737282"/>
              <a:gd name="connsiteY72" fmla="*/ 257854 h 6032228"/>
              <a:gd name="connsiteX73" fmla="*/ 2350132 w 6737282"/>
              <a:gd name="connsiteY73" fmla="*/ 0 h 6032228"/>
              <a:gd name="connsiteX74" fmla="*/ 3150522 w 6737282"/>
              <a:gd name="connsiteY74" fmla="*/ 0 h 6032228"/>
              <a:gd name="connsiteX75" fmla="*/ 3264863 w 6737282"/>
              <a:gd name="connsiteY75" fmla="*/ 65415 h 6032228"/>
              <a:gd name="connsiteX76" fmla="*/ 3665057 w 6737282"/>
              <a:gd name="connsiteY76" fmla="*/ 770436 h 6032228"/>
              <a:gd name="connsiteX77" fmla="*/ 3665057 w 6737282"/>
              <a:gd name="connsiteY77" fmla="*/ 906111 h 6032228"/>
              <a:gd name="connsiteX78" fmla="*/ 3264863 w 6737282"/>
              <a:gd name="connsiteY78" fmla="*/ 1611131 h 6032228"/>
              <a:gd name="connsiteX79" fmla="*/ 3150522 w 6737282"/>
              <a:gd name="connsiteY79" fmla="*/ 1676547 h 6032228"/>
              <a:gd name="connsiteX80" fmla="*/ 2350132 w 6737282"/>
              <a:gd name="connsiteY80" fmla="*/ 1676547 h 6032228"/>
              <a:gd name="connsiteX81" fmla="*/ 2235791 w 6737282"/>
              <a:gd name="connsiteY81" fmla="*/ 1611131 h 6032228"/>
              <a:gd name="connsiteX82" fmla="*/ 1835596 w 6737282"/>
              <a:gd name="connsiteY82" fmla="*/ 906111 h 6032228"/>
              <a:gd name="connsiteX83" fmla="*/ 1835596 w 6737282"/>
              <a:gd name="connsiteY83" fmla="*/ 770436 h 6032228"/>
              <a:gd name="connsiteX84" fmla="*/ 2235791 w 6737282"/>
              <a:gd name="connsiteY84" fmla="*/ 65415 h 6032228"/>
              <a:gd name="connsiteX85" fmla="*/ 2350132 w 6737282"/>
              <a:gd name="connsiteY85" fmla="*/ 0 h 603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2" h="6032228">
                <a:moveTo>
                  <a:pt x="3069307" y="4550727"/>
                </a:moveTo>
                <a:cubicBezTo>
                  <a:pt x="3069307" y="4550727"/>
                  <a:pt x="3069307" y="4550727"/>
                  <a:pt x="3741218" y="4550727"/>
                </a:cubicBezTo>
                <a:cubicBezTo>
                  <a:pt x="3752102" y="4550727"/>
                  <a:pt x="3762715" y="4552172"/>
                  <a:pt x="3772850" y="4554928"/>
                </a:cubicBezTo>
                <a:lnTo>
                  <a:pt x="3794605" y="4564050"/>
                </a:lnTo>
                <a:lnTo>
                  <a:pt x="3781310" y="4587045"/>
                </a:lnTo>
                <a:cubicBezTo>
                  <a:pt x="3661093" y="4794962"/>
                  <a:pt x="3507216" y="5061097"/>
                  <a:pt x="3310252" y="5401750"/>
                </a:cubicBezTo>
                <a:cubicBezTo>
                  <a:pt x="3251786" y="5502720"/>
                  <a:pt x="3146542" y="5564857"/>
                  <a:pt x="3029607" y="5564857"/>
                </a:cubicBezTo>
                <a:cubicBezTo>
                  <a:pt x="3029607" y="5564857"/>
                  <a:pt x="3029607" y="5564857"/>
                  <a:pt x="2804017" y="5564857"/>
                </a:cubicBezTo>
                <a:lnTo>
                  <a:pt x="2777701" y="5564857"/>
                </a:lnTo>
                <a:lnTo>
                  <a:pt x="2752589" y="5521614"/>
                </a:lnTo>
                <a:cubicBezTo>
                  <a:pt x="2717623" y="5461398"/>
                  <a:pt x="2676936" y="5391332"/>
                  <a:pt x="2629590" y="5309799"/>
                </a:cubicBezTo>
                <a:cubicBezTo>
                  <a:pt x="2607824" y="5273652"/>
                  <a:pt x="2607824" y="5227386"/>
                  <a:pt x="2629590" y="5191240"/>
                </a:cubicBezTo>
                <a:cubicBezTo>
                  <a:pt x="2629590" y="5191240"/>
                  <a:pt x="2629590" y="5191240"/>
                  <a:pt x="2966272" y="4611452"/>
                </a:cubicBezTo>
                <a:cubicBezTo>
                  <a:pt x="2986590" y="4573861"/>
                  <a:pt x="3027221" y="4550727"/>
                  <a:pt x="3069307" y="4550727"/>
                </a:cubicBezTo>
                <a:close/>
                <a:moveTo>
                  <a:pt x="1224899" y="1805663"/>
                </a:moveTo>
                <a:cubicBezTo>
                  <a:pt x="1224899" y="1805663"/>
                  <a:pt x="1224899" y="1805663"/>
                  <a:pt x="3029607" y="1805663"/>
                </a:cubicBezTo>
                <a:cubicBezTo>
                  <a:pt x="3146542" y="1805663"/>
                  <a:pt x="3251786" y="1867798"/>
                  <a:pt x="3310252" y="1968768"/>
                </a:cubicBezTo>
                <a:cubicBezTo>
                  <a:pt x="3310252" y="1968768"/>
                  <a:pt x="3310252" y="1968768"/>
                  <a:pt x="4210657" y="3526038"/>
                </a:cubicBezTo>
                <a:cubicBezTo>
                  <a:pt x="4269126" y="3623125"/>
                  <a:pt x="4269126" y="3747395"/>
                  <a:pt x="4210657" y="3844482"/>
                </a:cubicBezTo>
                <a:cubicBezTo>
                  <a:pt x="4210657" y="3844482"/>
                  <a:pt x="4210657" y="3844482"/>
                  <a:pt x="3876331" y="4422707"/>
                </a:cubicBezTo>
                <a:lnTo>
                  <a:pt x="3848154" y="4471437"/>
                </a:lnTo>
                <a:lnTo>
                  <a:pt x="3849146" y="4471853"/>
                </a:lnTo>
                <a:cubicBezTo>
                  <a:pt x="3869404" y="4483677"/>
                  <a:pt x="3886591" y="4500801"/>
                  <a:pt x="3898870" y="4522003"/>
                </a:cubicBezTo>
                <a:cubicBezTo>
                  <a:pt x="3898870" y="4522003"/>
                  <a:pt x="3898870" y="4522003"/>
                  <a:pt x="4277006" y="5175999"/>
                </a:cubicBezTo>
                <a:cubicBezTo>
                  <a:pt x="4301561" y="5216772"/>
                  <a:pt x="4301561" y="5268961"/>
                  <a:pt x="4277006" y="5309735"/>
                </a:cubicBezTo>
                <a:cubicBezTo>
                  <a:pt x="4277006" y="5309735"/>
                  <a:pt x="4277006" y="5309735"/>
                  <a:pt x="3898870" y="5963729"/>
                </a:cubicBezTo>
                <a:cubicBezTo>
                  <a:pt x="3874314" y="6006133"/>
                  <a:pt x="3830116" y="6032228"/>
                  <a:pt x="3781007" y="6032228"/>
                </a:cubicBezTo>
                <a:cubicBezTo>
                  <a:pt x="3781007" y="6032228"/>
                  <a:pt x="3781007" y="6032228"/>
                  <a:pt x="3023096" y="6032228"/>
                </a:cubicBezTo>
                <a:cubicBezTo>
                  <a:pt x="2975623" y="6032228"/>
                  <a:pt x="2929790" y="6006133"/>
                  <a:pt x="2906872" y="5963729"/>
                </a:cubicBezTo>
                <a:cubicBezTo>
                  <a:pt x="2906872" y="5963729"/>
                  <a:pt x="2906872" y="5963729"/>
                  <a:pt x="2703170" y="5612942"/>
                </a:cubicBezTo>
                <a:lnTo>
                  <a:pt x="2680159" y="5573313"/>
                </a:lnTo>
                <a:lnTo>
                  <a:pt x="2698265" y="5573313"/>
                </a:lnTo>
                <a:lnTo>
                  <a:pt x="2783846" y="5573313"/>
                </a:lnTo>
                <a:lnTo>
                  <a:pt x="2821023" y="5637336"/>
                </a:lnTo>
                <a:cubicBezTo>
                  <a:pt x="2963060" y="5881934"/>
                  <a:pt x="2963060" y="5881934"/>
                  <a:pt x="2963060" y="5881934"/>
                </a:cubicBezTo>
                <a:cubicBezTo>
                  <a:pt x="2983378" y="5919525"/>
                  <a:pt x="3024012" y="5942660"/>
                  <a:pt x="3066097" y="5942660"/>
                </a:cubicBezTo>
                <a:cubicBezTo>
                  <a:pt x="3738008" y="5942660"/>
                  <a:pt x="3738008" y="5942660"/>
                  <a:pt x="3738008" y="5942660"/>
                </a:cubicBezTo>
                <a:cubicBezTo>
                  <a:pt x="3781543" y="5942660"/>
                  <a:pt x="3820726" y="5919525"/>
                  <a:pt x="3842494" y="5881934"/>
                </a:cubicBezTo>
                <a:cubicBezTo>
                  <a:pt x="4177724" y="5302148"/>
                  <a:pt x="4177724" y="5302148"/>
                  <a:pt x="4177724" y="5302148"/>
                </a:cubicBezTo>
                <a:cubicBezTo>
                  <a:pt x="4199492" y="5266000"/>
                  <a:pt x="4199492" y="5219733"/>
                  <a:pt x="4177724" y="5183586"/>
                </a:cubicBezTo>
                <a:cubicBezTo>
                  <a:pt x="3842494" y="4603800"/>
                  <a:pt x="3842494" y="4603800"/>
                  <a:pt x="3842494" y="4603800"/>
                </a:cubicBezTo>
                <a:cubicBezTo>
                  <a:pt x="3831610" y="4585003"/>
                  <a:pt x="3816372" y="4569821"/>
                  <a:pt x="3798414" y="4559340"/>
                </a:cubicBezTo>
                <a:lnTo>
                  <a:pt x="3793313" y="4557203"/>
                </a:lnTo>
                <a:lnTo>
                  <a:pt x="3820657" y="4509913"/>
                </a:lnTo>
                <a:lnTo>
                  <a:pt x="3840991" y="4474742"/>
                </a:lnTo>
                <a:lnTo>
                  <a:pt x="3819900" y="4465898"/>
                </a:lnTo>
                <a:cubicBezTo>
                  <a:pt x="3808466" y="4462788"/>
                  <a:pt x="3796496" y="4461158"/>
                  <a:pt x="3784219" y="4461158"/>
                </a:cubicBezTo>
                <a:cubicBezTo>
                  <a:pt x="3026307" y="4461158"/>
                  <a:pt x="3026307" y="4461158"/>
                  <a:pt x="3026307" y="4461158"/>
                </a:cubicBezTo>
                <a:cubicBezTo>
                  <a:pt x="2978836" y="4461158"/>
                  <a:pt x="2933001" y="4487252"/>
                  <a:pt x="2910084" y="4529655"/>
                </a:cubicBezTo>
                <a:cubicBezTo>
                  <a:pt x="2530310" y="5183651"/>
                  <a:pt x="2530310" y="5183651"/>
                  <a:pt x="2530310" y="5183651"/>
                </a:cubicBezTo>
                <a:cubicBezTo>
                  <a:pt x="2505754" y="5224424"/>
                  <a:pt x="2505754" y="5276613"/>
                  <a:pt x="2530310" y="5317387"/>
                </a:cubicBezTo>
                <a:cubicBezTo>
                  <a:pt x="2577781" y="5399135"/>
                  <a:pt x="2619318" y="5470667"/>
                  <a:pt x="2655664" y="5533256"/>
                </a:cubicBezTo>
                <a:lnTo>
                  <a:pt x="2674015" y="5564857"/>
                </a:lnTo>
                <a:lnTo>
                  <a:pt x="2589005" y="5564857"/>
                </a:lnTo>
                <a:cubicBezTo>
                  <a:pt x="2324644" y="5564857"/>
                  <a:pt x="1901666" y="5564857"/>
                  <a:pt x="1224899" y="5564857"/>
                </a:cubicBezTo>
                <a:cubicBezTo>
                  <a:pt x="1111863" y="5564857"/>
                  <a:pt x="1002722" y="5502720"/>
                  <a:pt x="948151" y="5401750"/>
                </a:cubicBezTo>
                <a:cubicBezTo>
                  <a:pt x="948151" y="5401750"/>
                  <a:pt x="948151" y="5401750"/>
                  <a:pt x="43851" y="3844482"/>
                </a:cubicBezTo>
                <a:cubicBezTo>
                  <a:pt x="-14618" y="3747395"/>
                  <a:pt x="-14618" y="3623125"/>
                  <a:pt x="43851" y="3526038"/>
                </a:cubicBezTo>
                <a:cubicBezTo>
                  <a:pt x="43851" y="3526038"/>
                  <a:pt x="43851" y="3526038"/>
                  <a:pt x="948151" y="1968768"/>
                </a:cubicBezTo>
                <a:cubicBezTo>
                  <a:pt x="1002722" y="1867798"/>
                  <a:pt x="1111863" y="1805663"/>
                  <a:pt x="1224899" y="1805663"/>
                </a:cubicBezTo>
                <a:close/>
                <a:moveTo>
                  <a:pt x="4371720" y="257854"/>
                </a:moveTo>
                <a:cubicBezTo>
                  <a:pt x="5796146" y="257854"/>
                  <a:pt x="5796146" y="257854"/>
                  <a:pt x="5796146" y="257854"/>
                </a:cubicBezTo>
                <a:cubicBezTo>
                  <a:pt x="5868214" y="257854"/>
                  <a:pt x="5961481" y="309594"/>
                  <a:pt x="5999634" y="374270"/>
                </a:cubicBezTo>
                <a:cubicBezTo>
                  <a:pt x="6711846" y="1628971"/>
                  <a:pt x="6711846" y="1628971"/>
                  <a:pt x="6711846" y="1628971"/>
                </a:cubicBezTo>
                <a:cubicBezTo>
                  <a:pt x="6745761" y="1697958"/>
                  <a:pt x="6745761" y="1801438"/>
                  <a:pt x="6711846" y="1870427"/>
                </a:cubicBezTo>
                <a:cubicBezTo>
                  <a:pt x="5999634" y="3125126"/>
                  <a:pt x="5999634" y="3125126"/>
                  <a:pt x="5999634" y="3125126"/>
                </a:cubicBezTo>
                <a:cubicBezTo>
                  <a:pt x="5961481" y="3189803"/>
                  <a:pt x="5868214" y="3241542"/>
                  <a:pt x="5796146" y="3241542"/>
                </a:cubicBezTo>
                <a:lnTo>
                  <a:pt x="4371720" y="3241542"/>
                </a:lnTo>
                <a:cubicBezTo>
                  <a:pt x="4295413" y="3241542"/>
                  <a:pt x="4202148" y="3189803"/>
                  <a:pt x="4168233" y="3125126"/>
                </a:cubicBezTo>
                <a:cubicBezTo>
                  <a:pt x="3456020" y="1870427"/>
                  <a:pt x="3456020" y="1870427"/>
                  <a:pt x="3456020" y="1870427"/>
                </a:cubicBezTo>
                <a:cubicBezTo>
                  <a:pt x="3417865" y="1801438"/>
                  <a:pt x="3417865" y="1697958"/>
                  <a:pt x="3456020" y="1628971"/>
                </a:cubicBezTo>
                <a:cubicBezTo>
                  <a:pt x="4168233" y="374270"/>
                  <a:pt x="4168233" y="374270"/>
                  <a:pt x="4168233" y="374270"/>
                </a:cubicBezTo>
                <a:cubicBezTo>
                  <a:pt x="4202148" y="309594"/>
                  <a:pt x="4295413" y="257854"/>
                  <a:pt x="4371720" y="257854"/>
                </a:cubicBezTo>
                <a:close/>
                <a:moveTo>
                  <a:pt x="2350132" y="0"/>
                </a:moveTo>
                <a:cubicBezTo>
                  <a:pt x="3150522" y="0"/>
                  <a:pt x="3150522" y="0"/>
                  <a:pt x="3150522" y="0"/>
                </a:cubicBezTo>
                <a:cubicBezTo>
                  <a:pt x="3191018" y="0"/>
                  <a:pt x="3243425" y="29073"/>
                  <a:pt x="3264863" y="65415"/>
                </a:cubicBezTo>
                <a:cubicBezTo>
                  <a:pt x="3665057" y="770436"/>
                  <a:pt x="3665057" y="770436"/>
                  <a:pt x="3665057" y="770436"/>
                </a:cubicBezTo>
                <a:cubicBezTo>
                  <a:pt x="3684115" y="809200"/>
                  <a:pt x="3684115" y="867346"/>
                  <a:pt x="3665057" y="906111"/>
                </a:cubicBezTo>
                <a:cubicBezTo>
                  <a:pt x="3264863" y="1611131"/>
                  <a:pt x="3264863" y="1611131"/>
                  <a:pt x="3264863" y="1611131"/>
                </a:cubicBezTo>
                <a:cubicBezTo>
                  <a:pt x="3243425" y="1647474"/>
                  <a:pt x="3191018" y="1676547"/>
                  <a:pt x="3150522" y="1676547"/>
                </a:cubicBezTo>
                <a:lnTo>
                  <a:pt x="2350132" y="1676547"/>
                </a:lnTo>
                <a:cubicBezTo>
                  <a:pt x="2307254" y="1676547"/>
                  <a:pt x="2254848" y="1647474"/>
                  <a:pt x="2235791" y="1611131"/>
                </a:cubicBezTo>
                <a:cubicBezTo>
                  <a:pt x="1835596" y="906111"/>
                  <a:pt x="1835596" y="906111"/>
                  <a:pt x="1835596" y="906111"/>
                </a:cubicBezTo>
                <a:cubicBezTo>
                  <a:pt x="1814157" y="867346"/>
                  <a:pt x="1814157" y="809200"/>
                  <a:pt x="1835596" y="770436"/>
                </a:cubicBezTo>
                <a:cubicBezTo>
                  <a:pt x="2235791" y="65415"/>
                  <a:pt x="2235791" y="65415"/>
                  <a:pt x="2235791" y="65415"/>
                </a:cubicBezTo>
                <a:cubicBezTo>
                  <a:pt x="2254848" y="29073"/>
                  <a:pt x="2307254" y="0"/>
                  <a:pt x="2350132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E8D112C-E425-F02F-A66C-42BD07868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760" y="3865615"/>
            <a:ext cx="6757415" cy="1748006"/>
          </a:xfrm>
        </p:spPr>
        <p:txBody>
          <a:bodyPr anchor="t">
            <a:normAutofit/>
          </a:bodyPr>
          <a:lstStyle/>
          <a:p>
            <a:pPr algn="r"/>
            <a:r>
              <a:rPr kumimoji="1" lang="en-US" altLang="ko-US" sz="7200" dirty="0" err="1">
                <a:latin typeface="+mn-lt"/>
              </a:rPr>
              <a:t>CryptoCurrency</a:t>
            </a:r>
            <a:endParaRPr kumimoji="1" lang="ko-US" altLang="en-US" sz="7200" dirty="0">
              <a:latin typeface="+mn-lt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562A6FB-C1B4-FE39-7F40-0E36064FE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6365" y="917226"/>
            <a:ext cx="4178808" cy="2948389"/>
          </a:xfrm>
        </p:spPr>
        <p:txBody>
          <a:bodyPr anchor="b">
            <a:normAutofit/>
          </a:bodyPr>
          <a:lstStyle/>
          <a:p>
            <a:pPr algn="r"/>
            <a:r>
              <a:rPr kumimoji="1" lang="en-US" altLang="ko-US" dirty="0"/>
              <a:t>Does the Bitcoin leads everything?</a:t>
            </a:r>
            <a:endParaRPr kumimoji="1" lang="ko-US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49E79B-30C9-C1CD-E502-AAB4BD4F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379" y="1101430"/>
            <a:ext cx="2184695" cy="21846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50600B-904F-9FB7-8EA8-56C137C58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769" y="2766805"/>
            <a:ext cx="2660933" cy="26609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A58A720-4DF5-00E0-5607-D4789E8A2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451" y="704989"/>
            <a:ext cx="1187043" cy="1187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27F642-10FB-6D0B-177F-1BDFE8437AF9}"/>
              </a:ext>
            </a:extLst>
          </p:cNvPr>
          <p:cNvSpPr txBox="1"/>
          <p:nvPr/>
        </p:nvSpPr>
        <p:spPr>
          <a:xfrm>
            <a:off x="6372435" y="5057039"/>
            <a:ext cx="525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 err="1"/>
              <a:t>Juwon</a:t>
            </a:r>
            <a:r>
              <a:rPr kumimoji="1" lang="en-US" altLang="ko-US" dirty="0"/>
              <a:t> Lee, Economics and Statistics, Yonsei University</a:t>
            </a:r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2598173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3DEA1-EC51-C1E8-08B5-8FC3D178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US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1102A970-818F-DBF1-F0F0-000701D75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20" y="365125"/>
            <a:ext cx="9499600" cy="901700"/>
          </a:xfr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9BEC810-1757-74D2-DC17-A12B1D0BA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027906"/>
            <a:ext cx="5608320" cy="56083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AB7651-D8BF-6569-79DC-F39D2FDA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20" y="1654175"/>
            <a:ext cx="5892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865F4-EB53-5A8C-A448-C94EB92A3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US" altLang="en-US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A39A336-12AC-9B7C-2AF2-DE97053E6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5" y="2628763"/>
            <a:ext cx="11613869" cy="3753485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F1761CFB-59D3-1DF8-D7DF-DEC8DA8C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65" y="182880"/>
            <a:ext cx="4404855" cy="244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17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4D3FF-CC04-3BD3-3975-BAB01F9E1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US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4D760AF-68D2-C697-35B7-59706019C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04" y="365125"/>
            <a:ext cx="7999596" cy="60121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38DFF-4C0C-887D-F4CF-7A56BA9D11B2}"/>
              </a:ext>
            </a:extLst>
          </p:cNvPr>
          <p:cNvSpPr txBox="1"/>
          <p:nvPr/>
        </p:nvSpPr>
        <p:spPr>
          <a:xfrm>
            <a:off x="8606172" y="5135880"/>
            <a:ext cx="27476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/>
              <a:t>Thus, we can check that</a:t>
            </a:r>
          </a:p>
          <a:p>
            <a:r>
              <a:rPr kumimoji="1" lang="en-US" altLang="ko-US" dirty="0"/>
              <a:t>the prices are also </a:t>
            </a:r>
          </a:p>
          <a:p>
            <a:r>
              <a:rPr kumimoji="1" lang="en-US" altLang="ko-US" dirty="0"/>
              <a:t>highly correlated!</a:t>
            </a:r>
          </a:p>
        </p:txBody>
      </p:sp>
    </p:spTree>
    <p:extLst>
      <p:ext uri="{BB962C8B-B14F-4D97-AF65-F5344CB8AC3E}">
        <p14:creationId xmlns:p14="http://schemas.microsoft.com/office/powerpoint/2010/main" val="312575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80B68-2FAC-EDE5-9011-CF2EB334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b="1" dirty="0"/>
              <a:t>The model setting</a:t>
            </a:r>
            <a:endParaRPr kumimoji="1" lang="ko-US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9D8523-6E53-21AE-0A80-AFE3266C9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" y="1690688"/>
                <a:ext cx="11972925" cy="453231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𝐵𝑖𝑡𝑐𝑜𝑖𝑛</m:t>
                          </m:r>
                        </m:e>
                      </m:acc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𝐸𝑡h𝑒𝑟𝑒𝑢𝑚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𝑇𝑒𝑡h𝑒𝑟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en-US" altLang="ko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𝐵𝑁𝐵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𝑋𝑅𝑃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𝐶𝑎𝑟𝑑𝑎𝑛𝑜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𝐷𝑜𝑔𝑒𝑐𝑜𝑖𝑛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US" dirty="0"/>
              </a:p>
              <a:p>
                <a:pPr marL="0" indent="0">
                  <a:buNone/>
                </a:pPr>
                <a:endParaRPr kumimoji="1" lang="en-US" altLang="ko-US" dirty="0"/>
              </a:p>
              <a:p>
                <a:pPr marL="0" indent="0">
                  <a:buNone/>
                </a:pPr>
                <a:r>
                  <a:rPr kumimoji="1" lang="en-US" altLang="ko-US" dirty="0"/>
                  <a:t>	We focus on the percentage change of each coin,</a:t>
                </a:r>
              </a:p>
              <a:p>
                <a:pPr marL="0" indent="0">
                  <a:buNone/>
                </a:pPr>
                <a:r>
                  <a:rPr kumimoji="1" lang="en-US" altLang="ko-US" dirty="0"/>
                  <a:t>	from </a:t>
                </a:r>
                <a:r>
                  <a:rPr kumimoji="1" lang="en-US" altLang="ko-US" dirty="0" err="1">
                    <a:hlinkClick r:id="rId2"/>
                  </a:rPr>
                  <a:t>investing.com</a:t>
                </a:r>
                <a:endParaRPr kumimoji="1" lang="en-US" altLang="ko-US" dirty="0"/>
              </a:p>
              <a:p>
                <a:pPr marL="0" indent="0">
                  <a:buNone/>
                </a:pPr>
                <a:endParaRPr kumimoji="1" lang="en-US" altLang="ko-US" dirty="0"/>
              </a:p>
              <a:p>
                <a:pPr marL="0" indent="0">
                  <a:buNone/>
                </a:pPr>
                <a:r>
                  <a:rPr kumimoji="1" lang="en-US" altLang="ko-US" dirty="0"/>
                  <a:t>	Take 6 coins remaining more than 5 years, so I can take</a:t>
                </a:r>
              </a:p>
              <a:p>
                <a:pPr marL="0" indent="0">
                  <a:buNone/>
                </a:pPr>
                <a:r>
                  <a:rPr kumimoji="1" lang="en-US" altLang="ko-US" dirty="0"/>
                  <a:t>	Bitcoin, Ethereum, Tether, BNB, XRP, and Dogecoin.	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9D8523-6E53-21AE-0A80-AFE3266C9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" y="1690688"/>
                <a:ext cx="11972925" cy="4532313"/>
              </a:xfrm>
              <a:blipFill>
                <a:blip r:embed="rId3"/>
                <a:stretch>
                  <a:fillRect t="-1671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98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4D6AE-092F-576C-5C61-311355F3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B509F0F-D3B1-4637-E6EC-E649BF86B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950" y="365125"/>
            <a:ext cx="9385300" cy="3289300"/>
          </a:xfr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BC7D3C45-BB61-85FC-DD21-62F379DF7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87" y="2929213"/>
            <a:ext cx="8097028" cy="35636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4FD512-E023-280C-B60E-A535317ABD9D}"/>
              </a:ext>
            </a:extLst>
          </p:cNvPr>
          <p:cNvSpPr txBox="1"/>
          <p:nvPr/>
        </p:nvSpPr>
        <p:spPr>
          <a:xfrm>
            <a:off x="488950" y="4711043"/>
            <a:ext cx="2624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/>
              <a:t>** </a:t>
            </a:r>
            <a:r>
              <a:rPr kumimoji="1" lang="en-US" altLang="ko-US" dirty="0" err="1"/>
              <a:t>USD.Coin</a:t>
            </a:r>
            <a:r>
              <a:rPr kumimoji="1" lang="en-US" altLang="ko-US" dirty="0"/>
              <a:t>,</a:t>
            </a:r>
          </a:p>
          <a:p>
            <a:r>
              <a:rPr kumimoji="1" lang="en-US" altLang="ko-US" dirty="0" err="1"/>
              <a:t>Binance.USD</a:t>
            </a:r>
            <a:r>
              <a:rPr kumimoji="1" lang="en-US" altLang="ko-US" dirty="0"/>
              <a:t>,</a:t>
            </a:r>
          </a:p>
          <a:p>
            <a:r>
              <a:rPr kumimoji="1" lang="en-US" altLang="ko-US" dirty="0"/>
              <a:t>Polygon don’t remain</a:t>
            </a:r>
          </a:p>
          <a:p>
            <a:r>
              <a:rPr kumimoji="1" lang="en-US" altLang="ko-US" dirty="0"/>
              <a:t>for five years, </a:t>
            </a:r>
          </a:p>
          <a:p>
            <a:r>
              <a:rPr kumimoji="1" lang="en-US" altLang="ko-US" dirty="0"/>
              <a:t>so we decide to eliminate </a:t>
            </a:r>
          </a:p>
          <a:p>
            <a:r>
              <a:rPr kumimoji="1" lang="en-US" altLang="ko-US" dirty="0"/>
              <a:t>these variables.</a:t>
            </a:r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3926230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4D6AE-092F-576C-5C61-311355F3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pic>
        <p:nvPicPr>
          <p:cNvPr id="10" name="내용 개체 틀 9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84AFCF58-8F16-84EE-52A0-72BDDFE51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893" y="365125"/>
            <a:ext cx="5424982" cy="4765036"/>
          </a:xfr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2ECA2109-9C5D-A2D9-BF2C-3539DD49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607" y="2976562"/>
            <a:ext cx="6159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07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80B68-2FAC-EDE5-9011-CF2EB334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b="1" dirty="0"/>
              <a:t>Improved model</a:t>
            </a:r>
            <a:endParaRPr kumimoji="1" lang="ko-US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9D8523-6E53-21AE-0A80-AFE3266C97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" y="1690688"/>
                <a:ext cx="11972925" cy="45323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ko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: </m:t>
                      </m:r>
                      <m:acc>
                        <m:accPr>
                          <m:chr m:val="̂"/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𝐵𝑖𝑡𝑐𝑜𝑖𝑛</m:t>
                          </m:r>
                        </m:e>
                      </m:acc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𝐸𝑡h𝑒𝑟𝑒𝑢𝑚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𝑇𝑒𝑡h𝑒𝑟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en-US" altLang="ko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𝐵𝑁𝐵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𝑋𝑅𝑃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𝐶𝑎𝑟𝑑𝑎𝑛𝑜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𝐷𝑜𝑔𝑒𝑐𝑜𝑖𝑛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kumimoji="1" lang="en-US" altLang="ko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kumimoji="1" lang="en-US" altLang="ko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: </m:t>
                      </m:r>
                      <m:acc>
                        <m:accPr>
                          <m:chr m:val="̂"/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𝐵𝑖𝑡𝑐𝑜𝑖𝑛</m:t>
                          </m:r>
                        </m:e>
                      </m:acc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𝐸𝑡h𝑒𝑟𝑒𝑢𝑚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𝐵𝑁𝐵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𝑋𝑅𝑃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𝐶𝑎𝑟𝑑𝑎𝑛𝑜</m:t>
                      </m:r>
                      <m:r>
                        <a:rPr kumimoji="1" lang="en-US" altLang="ko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kumimoji="1" lang="en-US" altLang="ko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1" lang="en-US" altLang="ko-US" dirty="0"/>
              </a:p>
              <a:p>
                <a:pPr marL="0" indent="0">
                  <a:buNone/>
                </a:pPr>
                <a:endParaRPr kumimoji="1" lang="en-US" altLang="ko-US" dirty="0"/>
              </a:p>
              <a:p>
                <a:pPr marL="0" indent="0">
                  <a:buNone/>
                </a:pPr>
                <a:r>
                  <a:rPr kumimoji="1" lang="en-US" altLang="ko-US" dirty="0"/>
                  <a:t>	We can operate </a:t>
                </a:r>
                <a:r>
                  <a:rPr kumimoji="1" lang="en-US" altLang="ko-US" b="1" dirty="0"/>
                  <a:t>ANOVA</a:t>
                </a:r>
                <a:r>
                  <a:rPr kumimoji="1" lang="en-US" altLang="ko-US" dirty="0"/>
                  <a:t> to test it!</a:t>
                </a:r>
              </a:p>
              <a:p>
                <a:pPr marL="0" indent="0">
                  <a:buNone/>
                </a:pPr>
                <a:endParaRPr kumimoji="1" lang="en-US" altLang="ko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29D8523-6E53-21AE-0A80-AFE3266C9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" y="1690688"/>
                <a:ext cx="11972925" cy="4532313"/>
              </a:xfrm>
              <a:blipFill>
                <a:blip r:embed="rId2"/>
                <a:stretch>
                  <a:fillRect t="-1671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85A3341-9AAB-BE0F-D25E-BD3F9F8E2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0" y="4837112"/>
            <a:ext cx="7340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4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F7DCA-316D-4B73-FEBB-AD6BA3D57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US" altLang="en-US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B776FA2D-99F7-F0CF-6772-72FBDCAE8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76" y="1163635"/>
            <a:ext cx="7424610" cy="5249864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C8EC5C2-9D19-7D6D-7FFD-1B1EC1C78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924" y="444501"/>
            <a:ext cx="68072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684DE-B95F-6177-5C03-D543BCD0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Appendix – Graphical Explanation</a:t>
            </a:r>
            <a:endParaRPr kumimoji="1" lang="ko-US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5B04A92-272D-2555-DD8C-EF9B861D8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83" y="2330046"/>
            <a:ext cx="6385403" cy="1798873"/>
          </a:xfr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9EA96D-A9CE-FA08-2081-C73756F913AC}"/>
              </a:ext>
            </a:extLst>
          </p:cNvPr>
          <p:cNvGrpSpPr/>
          <p:nvPr/>
        </p:nvGrpSpPr>
        <p:grpSpPr>
          <a:xfrm>
            <a:off x="217483" y="1873016"/>
            <a:ext cx="11639555" cy="4511811"/>
            <a:chOff x="558799" y="1072916"/>
            <a:chExt cx="11639555" cy="451181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D3023CE-AD89-68A9-F95A-676386D59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7063" y="1072917"/>
              <a:ext cx="3878263" cy="225590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B3E70AB-1C60-6531-3889-06285CF8F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3737" y="1072916"/>
              <a:ext cx="3878263" cy="225590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2785EC6B-4DD1-3999-EBF1-955B93BC2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799" y="3328820"/>
              <a:ext cx="3878264" cy="225590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6BCA67C-092C-5FBA-DE5E-B94FEE19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5473" y="3328821"/>
              <a:ext cx="3878264" cy="2255906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335A87-42FE-1B67-E7E6-D7B394A1F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0088" y="3328820"/>
              <a:ext cx="3878266" cy="22559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00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8ECEDE-995B-C91F-859C-2AEE31F0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Appendix – Python</a:t>
            </a:r>
            <a:endParaRPr kumimoji="1" lang="ko-US" altLang="en-US" dirty="0"/>
          </a:p>
        </p:txBody>
      </p:sp>
      <p:pic>
        <p:nvPicPr>
          <p:cNvPr id="5" name="내용 개체 틀 4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B1C130E5-9AF1-A518-ACE0-B5525F1EF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546" y="1690688"/>
            <a:ext cx="10515600" cy="3494072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AD6D47-DFEF-3A49-AA9B-B164DEB2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66" y="5167312"/>
            <a:ext cx="10931188" cy="102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51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6D8A3-F656-8487-EA98-5DFD9965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5212C005-B0E5-E938-FB69-3A130901A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14" y="179704"/>
            <a:ext cx="5901786" cy="6370521"/>
          </a:xfrm>
        </p:spPr>
      </p:pic>
      <p:pic>
        <p:nvPicPr>
          <p:cNvPr id="7" name="그림 6" descr="텍스트, 스크린샷, 검은색, 화면이(가) 표시된 사진&#10;&#10;자동 생성된 설명">
            <a:extLst>
              <a:ext uri="{FF2B5EF4-FFF2-40B4-BE49-F238E27FC236}">
                <a16:creationId xmlns:a16="http://schemas.microsoft.com/office/drawing/2014/main" id="{412938C9-D3E7-DF64-7406-269804F9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20" y="2425700"/>
            <a:ext cx="64262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60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196</Words>
  <Application>Microsoft Macintosh PowerPoint</Application>
  <PresentationFormat>와이드스크린</PresentationFormat>
  <Paragraphs>30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테마</vt:lpstr>
      <vt:lpstr>CryptoCurrency</vt:lpstr>
      <vt:lpstr>The model setting</vt:lpstr>
      <vt:lpstr>PowerPoint 프레젠테이션</vt:lpstr>
      <vt:lpstr>PowerPoint 프레젠테이션</vt:lpstr>
      <vt:lpstr>Improved model</vt:lpstr>
      <vt:lpstr>PowerPoint 프레젠테이션</vt:lpstr>
      <vt:lpstr>Appendix – Graphical Explanation</vt:lpstr>
      <vt:lpstr>Appendix – Python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</dc:title>
  <dc:creator>주원 이</dc:creator>
  <cp:lastModifiedBy>주원 이</cp:lastModifiedBy>
  <cp:revision>6</cp:revision>
  <dcterms:created xsi:type="dcterms:W3CDTF">2023-02-20T05:11:34Z</dcterms:created>
  <dcterms:modified xsi:type="dcterms:W3CDTF">2023-02-20T06:45:20Z</dcterms:modified>
</cp:coreProperties>
</file>